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74" r:id="rId16"/>
    <p:sldId id="275" r:id="rId17"/>
    <p:sldId id="276" r:id="rId18"/>
    <p:sldId id="277" r:id="rId19"/>
    <p:sldId id="288" r:id="rId20"/>
    <p:sldId id="284" r:id="rId21"/>
    <p:sldId id="289" r:id="rId22"/>
    <p:sldId id="278" r:id="rId23"/>
    <p:sldId id="290" r:id="rId24"/>
    <p:sldId id="291" r:id="rId25"/>
    <p:sldId id="293" r:id="rId26"/>
    <p:sldId id="294" r:id="rId27"/>
    <p:sldId id="295" r:id="rId28"/>
    <p:sldId id="298" r:id="rId29"/>
    <p:sldId id="296" r:id="rId30"/>
    <p:sldId id="297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</a:t>
          </a:r>
          <a:r>
            <a:rPr lang="en-US"/>
            <a:t>10 baseline models </a:t>
          </a:r>
          <a:r>
            <a:rPr lang="en-US" dirty="0"/>
            <a:t>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</a:t>
          </a:r>
          <a:r>
            <a:rPr lang="en-US" sz="1800" kern="1200"/>
            <a:t>10 baseline models </a:t>
          </a:r>
          <a:r>
            <a:rPr lang="en-US" sz="1800" kern="1200" dirty="0"/>
            <a:t>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E561EB-6922-504E-8DB4-EEE5F0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3" y="2264559"/>
            <a:ext cx="4434897" cy="25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/>
              <a:t>Feature Space 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677333" y="4628265"/>
            <a:ext cx="991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reduction(2 components) to each class (</a:t>
            </a:r>
            <a:r>
              <a:rPr lang="en-US" dirty="0" err="1"/>
              <a:t>enrollee_id</a:t>
            </a:r>
            <a:r>
              <a:rPr lang="en-US" dirty="0"/>
              <a:t> excluded from variables)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in distribution and significant amounts of overlap between 2 classes</a:t>
            </a:r>
          </a:p>
          <a:p>
            <a:r>
              <a:rPr lang="en-US" dirty="0"/>
              <a:t>    </a:t>
            </a:r>
            <a:r>
              <a:rPr lang="en-US" sz="1100" dirty="0">
                <a:solidFill>
                  <a:srgbClr val="FF0000"/>
                </a:solidFill>
              </a:rPr>
              <a:t>*histogram is normalized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F456D-EDA2-AA49-94A9-6BD587FB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446835"/>
            <a:ext cx="7032971" cy="28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913774" y="2117724"/>
            <a:ext cx="4272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dummy encoded variable city, therefore the correlation coefficient may not be statistically robust due to binary values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91AE0-1095-064D-BD22-C2CBCB7C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21673"/>
              </p:ext>
            </p:extLst>
          </p:nvPr>
        </p:nvGraphicFramePr>
        <p:xfrm>
          <a:off x="519679" y="1122745"/>
          <a:ext cx="5995686" cy="4886940"/>
        </p:xfrm>
        <a:graphic>
          <a:graphicData uri="http://schemas.openxmlformats.org/drawingml/2006/table">
            <a:tbl>
              <a:tblPr/>
              <a:tblGrid>
                <a:gridCol w="1703162">
                  <a:extLst>
                    <a:ext uri="{9D8B030D-6E8A-4147-A177-3AD203B41FA5}">
                      <a16:colId xmlns:a16="http://schemas.microsoft.com/office/drawing/2014/main" val="3172175914"/>
                    </a:ext>
                  </a:extLst>
                </a:gridCol>
                <a:gridCol w="1214840">
                  <a:extLst>
                    <a:ext uri="{9D8B030D-6E8A-4147-A177-3AD203B41FA5}">
                      <a16:colId xmlns:a16="http://schemas.microsoft.com/office/drawing/2014/main" val="4253668326"/>
                    </a:ext>
                  </a:extLst>
                </a:gridCol>
                <a:gridCol w="3077684">
                  <a:extLst>
                    <a:ext uri="{9D8B030D-6E8A-4147-A177-3AD203B41FA5}">
                      <a16:colId xmlns:a16="http://schemas.microsoft.com/office/drawing/2014/main" val="1484272139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Model Type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No.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Binary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47249"/>
                  </a:ext>
                </a:extLst>
              </a:tr>
              <a:tr h="2850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Probabilistic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3943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Gaussian Naïve Bayes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9007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Instance-based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k-Nearest Neighbors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65788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98674"/>
                  </a:ext>
                </a:extLst>
              </a:tr>
              <a:tr h="2850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Tree Based Classifier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Decision Tree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0431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Random Forest (Ensemble Bagging)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5260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Gradient Boosting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04753"/>
                  </a:ext>
                </a:extLst>
              </a:tr>
              <a:tr h="50397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Optimized Gradient Boosting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XGBoost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21067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LightGBM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1865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CatBoost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79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9EEBB1-9266-DB4E-9F4D-E6A7DD886456}"/>
              </a:ext>
            </a:extLst>
          </p:cNvPr>
          <p:cNvSpPr txBox="1"/>
          <p:nvPr/>
        </p:nvSpPr>
        <p:spPr>
          <a:xfrm>
            <a:off x="6798130" y="4740791"/>
            <a:ext cx="412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To gain better result, we explored 10 models with our dataset, identified the one with the best performance to be the final model.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You can find pros and cons for each </a:t>
            </a:r>
            <a:r>
              <a:rPr lang="en-US" sz="1400" dirty="0" err="1"/>
              <a:t>modelon</a:t>
            </a:r>
            <a:r>
              <a:rPr lang="en-US" sz="1400" dirty="0"/>
              <a:t> this list from appendix</a:t>
            </a:r>
          </a:p>
        </p:txBody>
      </p:sp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1667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Best Model: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36027"/>
            <a:ext cx="10454351" cy="1320800"/>
          </a:xfrm>
        </p:spPr>
        <p:txBody>
          <a:bodyPr/>
          <a:lstStyle/>
          <a:p>
            <a:r>
              <a:rPr lang="en-US" dirty="0"/>
              <a:t>Worst Model: Support Vector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EB5D-8B37-9D4E-9874-FDC4A03C61A2}"/>
              </a:ext>
            </a:extLst>
          </p:cNvPr>
          <p:cNvSpPr txBox="1"/>
          <p:nvPr/>
        </p:nvSpPr>
        <p:spPr>
          <a:xfrm>
            <a:off x="524172" y="1106992"/>
            <a:ext cx="349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The result for other models can be found in Appendix </a:t>
            </a:r>
          </a:p>
        </p:txBody>
      </p:sp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5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02A78-8B62-6C45-87B0-1C9924C662FD}"/>
              </a:ext>
            </a:extLst>
          </p:cNvPr>
          <p:cNvSpPr txBox="1"/>
          <p:nvPr/>
        </p:nvSpPr>
        <p:spPr>
          <a:xfrm>
            <a:off x="402079" y="4491168"/>
            <a:ext cx="8894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 we expect the model to capture as many Target enrollees as possible from the Testing set, therefore instead of accuracy, we need to focus on the Recall score.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However as we can see most of the models have poor Recall due to the class imbalance issue in the dataset.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Therefore we tried to improve the model performance by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Potential Targets approach list: 491+2770 = 3261</a:t>
            </a:r>
          </a:p>
          <a:p>
            <a:r>
              <a:rPr lang="en-US" sz="1200" dirty="0"/>
              <a:t>ROI Efficiency: 491/3261*100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567559" y="1758516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Best 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Potential Targets approach list: 50% of the Testing set, 5508*0.5 = 2754</a:t>
            </a:r>
          </a:p>
          <a:p>
            <a:r>
              <a:rPr lang="en-US" sz="1200" dirty="0"/>
              <a:t>ROI Efficiency: 493/2754*100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567558" y="4610208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106310" y="4274505"/>
            <a:ext cx="1130680" cy="794509"/>
          </a:xfrm>
          <a:prstGeom prst="rightArrow">
            <a:avLst>
              <a:gd name="adj1" fmla="val 374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275278" y="4071594"/>
            <a:ext cx="343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ABEF-01A5-4049-A6FE-14A7DDCC2002}"/>
              </a:ext>
            </a:extLst>
          </p:cNvPr>
          <p:cNvSpPr/>
          <p:nvPr/>
        </p:nvSpPr>
        <p:spPr>
          <a:xfrm>
            <a:off x="6197013" y="1700644"/>
            <a:ext cx="4038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 real business case we should have a clear KPI such as:</a:t>
            </a: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Reach: reach the potential Target enrollees as much as possible (cost doesn’t matter)</a:t>
            </a:r>
          </a:p>
          <a:p>
            <a:pPr marL="342900" indent="-342900">
              <a:buAutoNum type="arabicParenR"/>
            </a:pPr>
            <a:endParaRPr lang="en-US" sz="12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ROI: reach the most potential Target enrollees with the lest financial cost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Here in this study we will aim for the best ROI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668217"/>
            <a:ext cx="11451862" cy="1320800"/>
          </a:xfrm>
        </p:spPr>
        <p:txBody>
          <a:bodyPr/>
          <a:lstStyle/>
          <a:p>
            <a:r>
              <a:rPr lang="en-US" dirty="0"/>
              <a:t>Experiment: </a:t>
            </a:r>
            <a:r>
              <a:rPr lang="en-US" sz="2000" b="1" dirty="0" err="1"/>
              <a:t>CatBoost</a:t>
            </a:r>
            <a:r>
              <a:rPr lang="en-US" sz="2000" b="1" dirty="0"/>
              <a:t> handles missing values and categorical variables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BD55-BDE0-1F44-9B82-8C06DD2F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7" y="354957"/>
            <a:ext cx="8596668" cy="1320800"/>
          </a:xfrm>
        </p:spPr>
        <p:txBody>
          <a:bodyPr/>
          <a:lstStyle/>
          <a:p>
            <a:r>
              <a:rPr lang="en-US" dirty="0"/>
              <a:t>Model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0AC0-6030-AE44-80E3-036D1B51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E148C-783D-4A4D-8AE8-954F6D53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43238"/>
              </p:ext>
            </p:extLst>
          </p:nvPr>
        </p:nvGraphicFramePr>
        <p:xfrm>
          <a:off x="677334" y="1209906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389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A417-B0F8-C94C-94CF-ADCB8D1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</a:t>
            </a:r>
            <a:r>
              <a:rPr lang="en-US" dirty="0" err="1"/>
              <a:t>CatBoost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CA768-CC92-2446-A0CB-77389A9317CE}"/>
              </a:ext>
            </a:extLst>
          </p:cNvPr>
          <p:cNvSpPr/>
          <p:nvPr/>
        </p:nvSpPr>
        <p:spPr>
          <a:xfrm>
            <a:off x="677334" y="17871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1) Parameter Range: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(1, 5),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' : </a:t>
            </a:r>
            <a:r>
              <a:rPr lang="en-US" dirty="0" err="1">
                <a:latin typeface="Times New Roman" panose="02020603050405020304" pitchFamily="18" charset="0"/>
              </a:rPr>
              <a:t>sp_randFloat</a:t>
            </a:r>
            <a:r>
              <a:rPr lang="en-US" dirty="0">
                <a:latin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(800, 1100)}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B4EC-2104-A642-8A28-475D6CB25630}"/>
              </a:ext>
            </a:extLst>
          </p:cNvPr>
          <p:cNvSpPr/>
          <p:nvPr/>
        </p:nvSpPr>
        <p:spPr>
          <a:xfrm>
            <a:off x="677334" y="39267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2) Tuned result: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{'depth’ : 2,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’ : 0.072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'iterations’ :  988}</a:t>
            </a:r>
          </a:p>
        </p:txBody>
      </p:sp>
    </p:spTree>
    <p:extLst>
      <p:ext uri="{BB962C8B-B14F-4D97-AF65-F5344CB8AC3E}">
        <p14:creationId xmlns:p14="http://schemas.microsoft.com/office/powerpoint/2010/main" val="32617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variables, variable city is already hashed in original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Employer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1788</TotalTime>
  <Words>2580</Words>
  <Application>Microsoft Macintosh PowerPoint</Application>
  <PresentationFormat>Widescreen</PresentationFormat>
  <Paragraphs>681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City vs. Target</vt:lpstr>
      <vt:lpstr> 2  Employer vs. Target</vt:lpstr>
      <vt:lpstr> 3  Experience vs. Target</vt:lpstr>
      <vt:lpstr> 4  Education vs. Target</vt:lpstr>
      <vt:lpstr> 5  Gender vs. Target</vt:lpstr>
      <vt:lpstr> 6  Training_hours vs. Target</vt:lpstr>
      <vt:lpstr> 7  Feature Space Overlap</vt:lpstr>
      <vt:lpstr> 8  Multi</vt:lpstr>
      <vt:lpstr>Modeling and Analysis</vt:lpstr>
      <vt:lpstr>Model Selection</vt:lpstr>
      <vt:lpstr>Train/Test Split </vt:lpstr>
      <vt:lpstr>Metrics</vt:lpstr>
      <vt:lpstr>Best Model: Gradient Boosting</vt:lpstr>
      <vt:lpstr>Worst Model: Support Vector Machine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CatBoost handles missing values and categorical variables</vt:lpstr>
      <vt:lpstr>Final Model model_final = CatBoostClassifier(iterations=988, depth=2, learning_rate=0.07165)</vt:lpstr>
      <vt:lpstr>Appendix </vt:lpstr>
      <vt:lpstr>Model pros and cons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XGBoost: Training vs Testing</vt:lpstr>
      <vt:lpstr>LightGB: Training vs Testing</vt:lpstr>
      <vt:lpstr>CatBoost: Training vs Testing</vt:lpstr>
      <vt:lpstr>Hyperparameter Tuning for CatBoost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200</cp:revision>
  <dcterms:created xsi:type="dcterms:W3CDTF">2020-11-20T20:42:46Z</dcterms:created>
  <dcterms:modified xsi:type="dcterms:W3CDTF">2020-11-26T03:36:04Z</dcterms:modified>
</cp:coreProperties>
</file>